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5" r:id="rId2"/>
    <p:sldId id="382" r:id="rId3"/>
    <p:sldId id="356" r:id="rId4"/>
    <p:sldId id="358" r:id="rId5"/>
    <p:sldId id="256" r:id="rId6"/>
    <p:sldId id="257" r:id="rId7"/>
    <p:sldId id="277" r:id="rId8"/>
    <p:sldId id="258" r:id="rId9"/>
    <p:sldId id="278" r:id="rId10"/>
    <p:sldId id="279" r:id="rId11"/>
    <p:sldId id="280" r:id="rId12"/>
    <p:sldId id="293" r:id="rId13"/>
    <p:sldId id="294" r:id="rId14"/>
    <p:sldId id="296" r:id="rId15"/>
    <p:sldId id="295" r:id="rId16"/>
    <p:sldId id="297" r:id="rId17"/>
    <p:sldId id="298" r:id="rId18"/>
    <p:sldId id="359" r:id="rId19"/>
    <p:sldId id="281" r:id="rId20"/>
    <p:sldId id="299" r:id="rId21"/>
    <p:sldId id="282" r:id="rId22"/>
    <p:sldId id="300" r:id="rId23"/>
    <p:sldId id="301" r:id="rId24"/>
    <p:sldId id="360" r:id="rId25"/>
    <p:sldId id="302" r:id="rId26"/>
    <p:sldId id="303" r:id="rId27"/>
    <p:sldId id="304" r:id="rId28"/>
    <p:sldId id="315" r:id="rId29"/>
    <p:sldId id="316" r:id="rId30"/>
    <p:sldId id="317" r:id="rId31"/>
    <p:sldId id="305" r:id="rId32"/>
    <p:sldId id="318" r:id="rId33"/>
    <p:sldId id="319" r:id="rId34"/>
    <p:sldId id="306" r:id="rId35"/>
    <p:sldId id="361" r:id="rId36"/>
    <p:sldId id="341" r:id="rId37"/>
    <p:sldId id="342" r:id="rId38"/>
    <p:sldId id="343" r:id="rId39"/>
    <p:sldId id="344" r:id="rId40"/>
    <p:sldId id="345" r:id="rId41"/>
    <p:sldId id="383" r:id="rId42"/>
    <p:sldId id="357" r:id="rId43"/>
    <p:sldId id="362" r:id="rId44"/>
    <p:sldId id="365" r:id="rId45"/>
    <p:sldId id="375" r:id="rId46"/>
    <p:sldId id="363" r:id="rId47"/>
    <p:sldId id="369" r:id="rId48"/>
    <p:sldId id="367" r:id="rId49"/>
    <p:sldId id="376" r:id="rId50"/>
    <p:sldId id="370" r:id="rId51"/>
    <p:sldId id="368" r:id="rId52"/>
    <p:sldId id="377" r:id="rId53"/>
    <p:sldId id="374" r:id="rId54"/>
    <p:sldId id="372" r:id="rId55"/>
    <p:sldId id="378" r:id="rId56"/>
    <p:sldId id="379" r:id="rId57"/>
    <p:sldId id="373" r:id="rId58"/>
    <p:sldId id="371" r:id="rId59"/>
    <p:sldId id="384" r:id="rId60"/>
    <p:sldId id="380" r:id="rId61"/>
    <p:sldId id="388" r:id="rId62"/>
    <p:sldId id="381" r:id="rId63"/>
    <p:sldId id="389" r:id="rId64"/>
    <p:sldId id="385" r:id="rId65"/>
    <p:sldId id="390" r:id="rId66"/>
    <p:sldId id="391" r:id="rId67"/>
    <p:sldId id="392" r:id="rId68"/>
    <p:sldId id="393" r:id="rId69"/>
    <p:sldId id="386" r:id="rId70"/>
    <p:sldId id="395" r:id="rId71"/>
    <p:sldId id="396" r:id="rId72"/>
    <p:sldId id="397" r:id="rId73"/>
    <p:sldId id="394" r:id="rId74"/>
    <p:sldId id="404" r:id="rId75"/>
    <p:sldId id="398" r:id="rId76"/>
    <p:sldId id="399" r:id="rId77"/>
    <p:sldId id="405" r:id="rId78"/>
    <p:sldId id="400" r:id="rId79"/>
    <p:sldId id="401" r:id="rId80"/>
    <p:sldId id="406" r:id="rId81"/>
    <p:sldId id="402" r:id="rId82"/>
    <p:sldId id="412" r:id="rId83"/>
    <p:sldId id="407" r:id="rId84"/>
    <p:sldId id="413" r:id="rId85"/>
    <p:sldId id="414" r:id="rId86"/>
    <p:sldId id="408" r:id="rId87"/>
    <p:sldId id="415" r:id="rId88"/>
    <p:sldId id="409" r:id="rId89"/>
    <p:sldId id="416" r:id="rId90"/>
    <p:sldId id="410" r:id="rId91"/>
    <p:sldId id="411" r:id="rId92"/>
    <p:sldId id="417" r:id="rId93"/>
    <p:sldId id="419" r:id="rId94"/>
    <p:sldId id="418" r:id="rId95"/>
    <p:sldId id="420" r:id="rId96"/>
    <p:sldId id="427" r:id="rId97"/>
    <p:sldId id="421" r:id="rId98"/>
    <p:sldId id="428" r:id="rId99"/>
    <p:sldId id="429" r:id="rId100"/>
    <p:sldId id="430" r:id="rId101"/>
    <p:sldId id="431" r:id="rId102"/>
    <p:sldId id="432" r:id="rId103"/>
    <p:sldId id="436" r:id="rId104"/>
    <p:sldId id="433" r:id="rId105"/>
    <p:sldId id="434" r:id="rId106"/>
    <p:sldId id="437" r:id="rId107"/>
    <p:sldId id="422" r:id="rId108"/>
    <p:sldId id="446" r:id="rId109"/>
    <p:sldId id="438" r:id="rId110"/>
    <p:sldId id="439" r:id="rId111"/>
    <p:sldId id="447" r:id="rId112"/>
    <p:sldId id="440" r:id="rId113"/>
    <p:sldId id="448" r:id="rId114"/>
    <p:sldId id="441" r:id="rId115"/>
    <p:sldId id="443" r:id="rId116"/>
    <p:sldId id="444" r:id="rId117"/>
    <p:sldId id="449" r:id="rId118"/>
    <p:sldId id="442" r:id="rId119"/>
    <p:sldId id="445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3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3025682" y="745172"/>
            <a:ext cx="58002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6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SQL</a:t>
            </a: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函数</a:t>
            </a: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</a:t>
            </a: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</a:p>
        </p:txBody>
      </p:sp>
    </p:spTree>
    <p:extLst>
      <p:ext uri="{BB962C8B-B14F-4D97-AF65-F5344CB8AC3E}">
        <p14:creationId xmlns:p14="http://schemas.microsoft.com/office/powerpoint/2010/main" val="3998188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E9B398-9987-474B-8559-B2B0F26F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2317750"/>
            <a:ext cx="12026900" cy="22225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B2E9AF5-7196-4C40-B9F3-B8811DDCBCEE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CA6DC56-7549-C44C-A264-ABCDA28097F7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F218236-1B8D-5646-AD6C-01BD801EC457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1F3C72B-EAF9-B248-BB67-E53B0F963693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DDL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8AE9104-E83E-1940-AB37-296DD5563748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日期类型</a:t>
                </a:r>
              </a:p>
            </p:txBody>
          </p:sp>
        </p:grp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92C6F16-3A6A-CB45-9877-E2E6A7EB6E4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7093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案例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F925946-8AC5-C744-8B3C-5501CA753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20"/>
            <a:ext cx="12192000" cy="20026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24DC63-6054-2C40-B636-56C87E48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84258"/>
            <a:ext cx="9601200" cy="228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C56CA9-1BD3-4141-8580-5E16C2EFF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0" y="4386949"/>
            <a:ext cx="9004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62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案例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1687B61-F2F9-864D-A8D1-9BF53615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523220"/>
            <a:ext cx="7569200" cy="2476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281964-0321-AF42-9A7E-27D42D04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3088032"/>
            <a:ext cx="120015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517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案例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7D8056B-CE6E-4F43-A7C4-EDB81339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4356"/>
            <a:ext cx="10668000" cy="127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2770E3-30FD-B24F-9CC3-D28DB0A4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" y="3035494"/>
            <a:ext cx="12192000" cy="19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827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008294" cy="523220"/>
              <a:chOff x="0" y="0"/>
              <a:chExt cx="40082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总结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zh-CN" altLang="en-US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1CBD60B-7925-3D44-9402-028A34B1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67" y="755116"/>
            <a:ext cx="6506665" cy="55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326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3025682" y="745172"/>
            <a:ext cx="58002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SQL</a:t>
            </a: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函数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</a:p>
        </p:txBody>
      </p:sp>
    </p:spTree>
    <p:extLst>
      <p:ext uri="{BB962C8B-B14F-4D97-AF65-F5344CB8AC3E}">
        <p14:creationId xmlns:p14="http://schemas.microsoft.com/office/powerpoint/2010/main" val="13059408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事务简介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事务操作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事务四大特性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并发事务问题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事务隔离级别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3950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事务简介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事务操作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事务四大特性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并发事务问题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事务隔离级别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6571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事务简介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简介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709A9A2-06E4-D643-96B4-0B3CFE44B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" y="523220"/>
            <a:ext cx="12192000" cy="14487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97D56F-43BF-F047-BF65-860950EC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90" y="1920745"/>
            <a:ext cx="6482471" cy="42268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990DCA-2B60-E34F-9D57-7DD4BC11B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09" y="6119625"/>
            <a:ext cx="8920370" cy="7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915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事务简介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事务操作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事务四大特性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并发事务问题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事务隔离级别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9968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事务操作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引子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40B1C36-F46D-F748-8173-3A22B88F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0" y="663405"/>
            <a:ext cx="7725172" cy="24933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3D1EBD-7243-4246-9122-4065E3732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0" y="3296958"/>
            <a:ext cx="5354147" cy="27791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5C3C1A-584A-0249-B277-AF354648D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377" y="3210075"/>
            <a:ext cx="5220511" cy="29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7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2A44F9-8BCB-F94B-B90D-462D0329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55368"/>
            <a:ext cx="9535767" cy="503922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45074FF-9CAA-7B48-83D0-8500BA1F8360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6D13669-E169-D949-AD68-9EF8F4109C37}"/>
                </a:ext>
              </a:extLst>
            </p:cNvPr>
            <p:cNvGrpSpPr/>
            <p:nvPr/>
          </p:nvGrpSpPr>
          <p:grpSpPr>
            <a:xfrm>
              <a:off x="0" y="0"/>
              <a:ext cx="2939266" cy="523220"/>
              <a:chOff x="0" y="0"/>
              <a:chExt cx="2939266" cy="52322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E9BED3-1546-E142-B891-3887D9180E6B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863771-0128-F843-AD75-189AD3D5CD67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DDL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3B98AA-6FD7-5343-B5B9-2D21FC2F434A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D35F962F-958A-3344-8BAD-0600C212891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DB8B1A00-3351-5441-A2D1-3DD69FB88DA4}"/>
              </a:ext>
            </a:extLst>
          </p:cNvPr>
          <p:cNvSpPr/>
          <p:nvPr/>
        </p:nvSpPr>
        <p:spPr>
          <a:xfrm>
            <a:off x="7464289" y="1327886"/>
            <a:ext cx="606286" cy="2126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5396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931559" cy="523220"/>
              <a:chOff x="0" y="0"/>
              <a:chExt cx="493155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事务操作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控制事务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BFA30E9-AEA4-2445-9AC6-A2CEEFA1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6" y="810534"/>
            <a:ext cx="4873211" cy="45213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D04D23-6B3B-0F4B-B92C-03E0EA11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366" y="429592"/>
            <a:ext cx="44704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547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事务简介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事务操作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事务四大特性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并发事务问题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事务隔离级别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1532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566074" cy="523220"/>
              <a:chOff x="0" y="0"/>
              <a:chExt cx="456607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8774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事务四大特性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ACID</a:t>
                </a:r>
                <a:endParaRPr kumimoji="1" lang="zh-CN" altLang="en-US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8885793-EE7A-804B-9847-8C3B43E7C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" y="1479297"/>
            <a:ext cx="10866783" cy="21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534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事务简介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事务操作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事务四大特性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并发事务问题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事务隔离级别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8706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8774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并发事务问题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脏读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7ECA846-0405-C247-A5C6-5207D115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" y="644605"/>
            <a:ext cx="12192000" cy="30243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DCA8AE-444A-FE48-9DD4-689E20AF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63" y="3967347"/>
            <a:ext cx="7143473" cy="236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295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5162391" cy="523220"/>
              <a:chOff x="0" y="0"/>
              <a:chExt cx="5162391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8774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并发事务问题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不可重复读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7ECA846-0405-C247-A5C6-5207D115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" y="644605"/>
            <a:ext cx="12192000" cy="30243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3094B9-C078-E543-A1F0-A6F24C94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360" y="3889752"/>
            <a:ext cx="9107280" cy="25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296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8774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并发事务问题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幻读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7ECA846-0405-C247-A5C6-5207D115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" y="644605"/>
            <a:ext cx="12192000" cy="30243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A95BBB-92FC-6945-AF92-973132D3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95" y="3890423"/>
            <a:ext cx="9388061" cy="24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435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事务简介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事务操作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事务四大特性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并发事务问题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事务隔离级别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353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931559" cy="523220"/>
              <a:chOff x="0" y="0"/>
              <a:chExt cx="493155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8774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事务隔离级别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四种隔离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0E3383C-7BB7-BB4B-943D-E16D205A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" y="733595"/>
            <a:ext cx="12192000" cy="34626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FF9DBD-AC00-A748-A7BC-BF2371807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6335"/>
            <a:ext cx="12192000" cy="21058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27838A-B9D7-6845-A780-EE0B49D6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09" y="6136669"/>
            <a:ext cx="6081091" cy="7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979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008294" cy="523220"/>
              <a:chOff x="0" y="0"/>
              <a:chExt cx="40082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事务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总结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zh-CN" altLang="en-US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E1E2A30-22BE-624F-99B6-2F3B952B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66" y="954107"/>
            <a:ext cx="6876068" cy="53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45074FF-9CAA-7B48-83D0-8500BA1F8360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6D13669-E169-D949-AD68-9EF8F4109C37}"/>
                </a:ext>
              </a:extLst>
            </p:cNvPr>
            <p:cNvGrpSpPr/>
            <p:nvPr/>
          </p:nvGrpSpPr>
          <p:grpSpPr>
            <a:xfrm>
              <a:off x="0" y="0"/>
              <a:ext cx="2939266" cy="523220"/>
              <a:chOff x="0" y="0"/>
              <a:chExt cx="2939266" cy="52322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E9BED3-1546-E142-B891-3887D9180E6B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863771-0128-F843-AD75-189AD3D5CD67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DDL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3B98AA-6FD7-5343-B5B9-2D21FC2F434A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添加</a:t>
                </a:r>
              </a:p>
            </p:txBody>
          </p:sp>
        </p:grp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D35F962F-958A-3344-8BAD-0600C212891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BB441BF-6645-EB42-A63B-37416E4E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" y="782430"/>
            <a:ext cx="8039100" cy="3225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66B00F-2364-0B48-86DC-C993F098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1" y="4267437"/>
            <a:ext cx="9564096" cy="45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0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45074FF-9CAA-7B48-83D0-8500BA1F8360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6D13669-E169-D949-AD68-9EF8F4109C37}"/>
                </a:ext>
              </a:extLst>
            </p:cNvPr>
            <p:cNvGrpSpPr/>
            <p:nvPr/>
          </p:nvGrpSpPr>
          <p:grpSpPr>
            <a:xfrm>
              <a:off x="0" y="0"/>
              <a:ext cx="4093428" cy="523220"/>
              <a:chOff x="0" y="0"/>
              <a:chExt cx="4093428" cy="52322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E9BED3-1546-E142-B891-3887D9180E6B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863771-0128-F843-AD75-189AD3D5CD67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DDL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3B98AA-6FD7-5343-B5B9-2D21FC2F434A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修改字段或类型</a:t>
                </a:r>
              </a:p>
            </p:txBody>
          </p:sp>
        </p:grp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D35F962F-958A-3344-8BAD-0600C212891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D900685-03FA-284A-A133-1E1A5867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" y="692184"/>
            <a:ext cx="7822095" cy="37888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547AC2-28A4-FE4A-B4FB-C0A32462C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0" y="4865628"/>
            <a:ext cx="9821881" cy="4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3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45074FF-9CAA-7B48-83D0-8500BA1F8360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6D13669-E169-D949-AD68-9EF8F4109C37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E9BED3-1546-E142-B891-3887D9180E6B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863771-0128-F843-AD75-189AD3D5CD67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DDL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3B98AA-6FD7-5343-B5B9-2D21FC2F434A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修改表名</a:t>
                </a:r>
              </a:p>
            </p:txBody>
          </p:sp>
        </p:grp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D35F962F-958A-3344-8BAD-0600C212891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DC78246-E8BC-1540-8A15-C1874478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22" y="736048"/>
            <a:ext cx="5638800" cy="3378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073B49-8214-0945-BCAC-18ECEB534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30" y="4665592"/>
            <a:ext cx="5918147" cy="26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42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45074FF-9CAA-7B48-83D0-8500BA1F8360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6D13669-E169-D949-AD68-9EF8F4109C37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E9BED3-1546-E142-B891-3887D9180E6B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863771-0128-F843-AD75-189AD3D5CD67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DDL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3B98AA-6FD7-5343-B5B9-2D21FC2F434A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删除字段</a:t>
                </a:r>
              </a:p>
            </p:txBody>
          </p:sp>
        </p:grp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D35F962F-958A-3344-8BAD-0600C212891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D182F4F-E0CC-8143-8998-1D12F319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4" y="954107"/>
            <a:ext cx="4254500" cy="3073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61C4D2-722D-474E-9150-7596DC1A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94" y="4749523"/>
            <a:ext cx="6305716" cy="3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45074FF-9CAA-7B48-83D0-8500BA1F8360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6D13669-E169-D949-AD68-9EF8F4109C37}"/>
                </a:ext>
              </a:extLst>
            </p:cNvPr>
            <p:cNvGrpSpPr/>
            <p:nvPr/>
          </p:nvGrpSpPr>
          <p:grpSpPr>
            <a:xfrm>
              <a:off x="0" y="0"/>
              <a:ext cx="3170098" cy="523220"/>
              <a:chOff x="0" y="0"/>
              <a:chExt cx="3170098" cy="52322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E9BED3-1546-E142-B891-3887D9180E6B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863771-0128-F843-AD75-189AD3D5CD67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DDL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3B98AA-6FD7-5343-B5B9-2D21FC2F434A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删除表</a:t>
                </a:r>
              </a:p>
            </p:txBody>
          </p:sp>
        </p:grp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D35F962F-958A-3344-8BAD-0600C212891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EFBCD23-3916-1F40-BE69-21343078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927100"/>
            <a:ext cx="59309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9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45074FF-9CAA-7B48-83D0-8500BA1F8360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6D13669-E169-D949-AD68-9EF8F4109C37}"/>
                </a:ext>
              </a:extLst>
            </p:cNvPr>
            <p:cNvGrpSpPr/>
            <p:nvPr/>
          </p:nvGrpSpPr>
          <p:grpSpPr>
            <a:xfrm>
              <a:off x="0" y="0"/>
              <a:ext cx="2939266" cy="523220"/>
              <a:chOff x="0" y="0"/>
              <a:chExt cx="2939266" cy="52322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E9BED3-1546-E142-B891-3887D9180E6B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863771-0128-F843-AD75-189AD3D5CD67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DDL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3B98AA-6FD7-5343-B5B9-2D21FC2F434A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总结</a:t>
                </a:r>
              </a:p>
            </p:txBody>
          </p:sp>
        </p:grp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D35F962F-958A-3344-8BAD-0600C212891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7F79D4E-3AA8-F545-BC75-95382D52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84" y="892552"/>
            <a:ext cx="6092409" cy="50814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93609C6-3FB1-4346-8E26-06E380167A56}"/>
              </a:ext>
            </a:extLst>
          </p:cNvPr>
          <p:cNvSpPr txBox="1"/>
          <p:nvPr/>
        </p:nvSpPr>
        <p:spPr>
          <a:xfrm>
            <a:off x="8010940" y="3059668"/>
            <a:ext cx="181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Grip</a:t>
            </a:r>
            <a:r>
              <a:rPr kumimoji="1" lang="zh-CN" altLang="en-US" dirty="0"/>
              <a:t> 可视化</a:t>
            </a:r>
          </a:p>
        </p:txBody>
      </p:sp>
    </p:spTree>
    <p:extLst>
      <p:ext uri="{BB962C8B-B14F-4D97-AF65-F5344CB8AC3E}">
        <p14:creationId xmlns:p14="http://schemas.microsoft.com/office/powerpoint/2010/main" val="3940395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SQL</a:t>
            </a: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DDL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DML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DQL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DCL</a:t>
            </a:r>
          </a:p>
        </p:txBody>
      </p:sp>
    </p:spTree>
    <p:extLst>
      <p:ext uri="{BB962C8B-B14F-4D97-AF65-F5344CB8AC3E}">
        <p14:creationId xmlns:p14="http://schemas.microsoft.com/office/powerpoint/2010/main" val="31643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E594977-A3E8-BE4D-971C-D22FB2F45DA6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0BA4EA0-27C2-5048-AF8F-675177C2BDFC}"/>
                </a:ext>
              </a:extLst>
            </p:cNvPr>
            <p:cNvGrpSpPr/>
            <p:nvPr/>
          </p:nvGrpSpPr>
          <p:grpSpPr>
            <a:xfrm>
              <a:off x="0" y="0"/>
              <a:ext cx="3862595" cy="523220"/>
              <a:chOff x="0" y="0"/>
              <a:chExt cx="3862595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0E6D48-159E-EA44-86D6-6AAE3151CBAB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045144-D865-9644-8E5E-3758A1F7012C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DML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6CA691-BA7D-6345-A958-B9AEA0BA0D4B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数据操作语言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83F86F48-AEE2-D442-9A32-FADECFCCF12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7E779EA-4C03-0344-A5F4-86128186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83" y="1710083"/>
            <a:ext cx="3378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3025682" y="745172"/>
            <a:ext cx="58002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6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SQL</a:t>
            </a: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函数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</a:p>
        </p:txBody>
      </p:sp>
    </p:spTree>
    <p:extLst>
      <p:ext uri="{BB962C8B-B14F-4D97-AF65-F5344CB8AC3E}">
        <p14:creationId xmlns:p14="http://schemas.microsoft.com/office/powerpoint/2010/main" val="227355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E594977-A3E8-BE4D-971C-D22FB2F45DA6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0BA4EA0-27C2-5048-AF8F-675177C2BDFC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0E6D48-159E-EA44-86D6-6AAE3151CBAB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045144-D865-9644-8E5E-3758A1F7012C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DML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6CA691-BA7D-6345-A958-B9AEA0BA0D4B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添加数据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83F86F48-AEE2-D442-9A32-FADECFCCF12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6C49B9E-8ACD-3446-9B09-8A6BAFD22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" y="785142"/>
            <a:ext cx="5776857" cy="37172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432E26-DE3F-1542-B385-251C54E8D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5" y="4563146"/>
            <a:ext cx="11605591" cy="22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43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C0F3E9D-AD92-234B-9B84-013A3EE562AF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86F810C-D523-624A-9DBB-502D88583D0C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B3DF34B-353A-8A46-BEB7-1360419235DC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D31F107-9B87-2A48-8EAF-0C745BF710D8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DML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9598D2-97E4-F148-B920-4ECE3A97CFE0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修改数据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F5BF69F2-0DFD-8847-9E7A-BFD44353F7CD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F16A482-842E-4341-802B-87E89001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9" y="671995"/>
            <a:ext cx="7509773" cy="21109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365574-963A-2A40-9A4B-1E0FB45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20" y="3429000"/>
            <a:ext cx="6007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49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38867B9-3759-C14E-BF56-FEFA230D01C4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AF8DE62-2306-414D-91D8-7F5FF5F811EC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833B8E1-637C-BA41-81B7-BEE49AC3CCAF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7CFE46-B54C-A647-A5C8-E31D358C6D89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DML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8292CF6-9EF9-C245-82C4-A931C79FD959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删除数据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1314C76B-022B-244C-BAD7-8092881EDDFE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47EAA8C-BB46-A945-B700-00A25A1C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" y="748279"/>
            <a:ext cx="7009836" cy="26807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E79A5E-60AE-964D-8BB5-5A951C82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667" y="3654058"/>
            <a:ext cx="4127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8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8E985DE-3888-8C4C-A006-E597BA1AFEB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B3B7EAE-F093-DA49-8E76-B5A02FCFCA13}"/>
                </a:ext>
              </a:extLst>
            </p:cNvPr>
            <p:cNvGrpSpPr/>
            <p:nvPr/>
          </p:nvGrpSpPr>
          <p:grpSpPr>
            <a:xfrm>
              <a:off x="0" y="0"/>
              <a:ext cx="2939266" cy="523220"/>
              <a:chOff x="0" y="0"/>
              <a:chExt cx="2939266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1470316-76FF-E845-B250-A39D9CAFD094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4DA8FE-03FF-6A4B-BC61-34CE180CD47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DML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2EC965-6333-DA43-9BF5-75C8308E34C2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总结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CFA7D478-1FF5-684D-9CF0-668DA41D7C83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18E1DD1-10F6-C441-9340-3B7ACDAF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1035050"/>
            <a:ext cx="93091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17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SQL</a:t>
            </a: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DDL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DML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DQL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DCL</a:t>
            </a:r>
          </a:p>
        </p:txBody>
      </p:sp>
    </p:spTree>
    <p:extLst>
      <p:ext uri="{BB962C8B-B14F-4D97-AF65-F5344CB8AC3E}">
        <p14:creationId xmlns:p14="http://schemas.microsoft.com/office/powerpoint/2010/main" val="12305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33D6D84-0B0C-CC41-9898-D1173EEA90D9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685F45A-0401-8E4B-84C4-FDCC2F29FACD}"/>
                </a:ext>
              </a:extLst>
            </p:cNvPr>
            <p:cNvGrpSpPr/>
            <p:nvPr/>
          </p:nvGrpSpPr>
          <p:grpSpPr>
            <a:xfrm>
              <a:off x="0" y="0"/>
              <a:ext cx="3862595" cy="523220"/>
              <a:chOff x="0" y="0"/>
              <a:chExt cx="3862595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728667-2D42-BA42-A490-C684260809AE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A2DF6CF-AFC6-1046-9995-A5E7C9EB782A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DQL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FC01BE5-29A9-6842-BB78-7282F05D1723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数据查询语言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D015EED3-657C-C644-9F87-BEE00B92010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D1E9B4E-55B8-1E4F-BA13-CFAD9102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836"/>
            <a:ext cx="12192000" cy="50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0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485A2DD-4C80-C848-8F66-943ECFD0F910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EFD4296-9F53-BA49-919A-B1258BA282A4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9746E7-857C-E045-95FA-A6FD52700CA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E979A93-A241-7747-8259-1694FA773AB4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DQL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AB7F91-94A9-4D41-A4B2-009EFC68D792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基本查询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0B88A00C-DCC6-674F-9ED1-D8D6F290B59A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E5729DC-FC91-E74D-BC69-632BED65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4" y="1046440"/>
            <a:ext cx="6013175" cy="4737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2D39A8-6751-854E-93F8-F9002BDB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36" y="954108"/>
            <a:ext cx="5844208" cy="49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6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8C1717B-A649-484B-8BB6-E97DF3672F5A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E2D7437-E019-4E41-A33B-B52A8B3218F6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4C6247E-F882-5043-BF28-05B6B9106072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0E541A-E8CE-F943-930E-6B6AD7F529B4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DQL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0F0E887-D791-DD45-858C-F05AA461210C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条件查询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FE23DCC8-2875-A049-B9A2-68A6BB6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51C2EC4-34AA-D44C-94F7-AA6CEDE4B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" y="741640"/>
            <a:ext cx="5384800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1C105D-70B6-F242-8288-40D11C653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69" y="5234517"/>
            <a:ext cx="5092700" cy="14951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26BF66-CD12-CE4C-9704-335D7F248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69" y="1604228"/>
            <a:ext cx="5249794" cy="34132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EC3EADA-5D1A-8043-BC0C-D61DA6EA0BDF}"/>
              </a:ext>
            </a:extLst>
          </p:cNvPr>
          <p:cNvSpPr/>
          <p:nvPr/>
        </p:nvSpPr>
        <p:spPr>
          <a:xfrm>
            <a:off x="655597" y="4283765"/>
            <a:ext cx="4912071" cy="2087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999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8C1717B-A649-484B-8BB6-E97DF3672F5A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E2D7437-E019-4E41-A33B-B52A8B3218F6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4C6247E-F882-5043-BF28-05B6B9106072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0E541A-E8CE-F943-930E-6B6AD7F529B4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DQL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0F0E887-D791-DD45-858C-F05AA461210C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聚合函数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FE23DCC8-2875-A049-B9A2-68A6BB6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39A95A0-3800-9848-85D5-B545BA0F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9" y="954107"/>
            <a:ext cx="7519544" cy="54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82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8C1717B-A649-484B-8BB6-E97DF3672F5A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E2D7437-E019-4E41-A33B-B52A8B3218F6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4C6247E-F882-5043-BF28-05B6B9106072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0E541A-E8CE-F943-930E-6B6AD7F529B4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DQL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0F0E887-D791-DD45-858C-F05AA461210C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分组查询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FE23DCC8-2875-A049-B9A2-68A6BB6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74F2D27-7E73-4C4B-9B41-7636AABA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7" y="4070529"/>
            <a:ext cx="10235695" cy="28929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E07B1E-AE6B-4A46-8E57-ED407BCF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8" y="568026"/>
            <a:ext cx="8267700" cy="9243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61B1C9-A049-3646-BABF-CB5424D6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98" y="1324133"/>
            <a:ext cx="9497391" cy="15762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D389EF-1EF2-B845-8537-A5F4BA9EE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98" y="2677341"/>
            <a:ext cx="6520393" cy="16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9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SQL</a:t>
            </a: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DDL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DML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DQL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DCL</a:t>
            </a:r>
          </a:p>
        </p:txBody>
      </p:sp>
    </p:spTree>
    <p:extLst>
      <p:ext uri="{BB962C8B-B14F-4D97-AF65-F5344CB8AC3E}">
        <p14:creationId xmlns:p14="http://schemas.microsoft.com/office/powerpoint/2010/main" val="1699503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8C1717B-A649-484B-8BB6-E97DF3672F5A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E2D7437-E019-4E41-A33B-B52A8B3218F6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4C6247E-F882-5043-BF28-05B6B9106072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0E541A-E8CE-F943-930E-6B6AD7F529B4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DQL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0F0E887-D791-DD45-858C-F05AA461210C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排序查询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FE23DCC8-2875-A049-B9A2-68A6BB6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9BB7B9A-4D4F-4047-A031-95D84CDB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23220"/>
            <a:ext cx="6543795" cy="36893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F48D63-7020-AC4D-908A-D8BC50B9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91" y="2851255"/>
            <a:ext cx="5691809" cy="38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73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B240B3D-AB6D-E540-8FE1-309612A8E326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B03F03E-B277-9F46-8AD7-A035804D0555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4E2BB4-5830-0C4A-8452-7403B88B07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6C597C-1984-2447-AE5F-1E5DFAB9C408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DQL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06ABEE-524B-A542-BBA1-4DDC19EC82BC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分页查询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B30E50D5-AD20-0C4A-AB0D-01B7F51757B9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DD608D5-8AEE-DA4E-A9E2-CB4FC7DD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" y="747643"/>
            <a:ext cx="5188729" cy="9127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EE8E35-20E1-B547-8E96-85826B74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1" y="1518478"/>
            <a:ext cx="7047346" cy="2265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F48048-17A0-6B49-8F9E-47B2F5825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" y="3594645"/>
            <a:ext cx="6704446" cy="31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1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B240B3D-AB6D-E540-8FE1-309612A8E326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B03F03E-B277-9F46-8AD7-A035804D0555}"/>
                </a:ext>
              </a:extLst>
            </p:cNvPr>
            <p:cNvGrpSpPr/>
            <p:nvPr/>
          </p:nvGrpSpPr>
          <p:grpSpPr>
            <a:xfrm>
              <a:off x="0" y="0"/>
              <a:ext cx="2939266" cy="523220"/>
              <a:chOff x="0" y="0"/>
              <a:chExt cx="2939266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4E2BB4-5830-0C4A-8452-7403B88B07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6C597C-1984-2447-AE5F-1E5DFAB9C408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DQL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06ABEE-524B-A542-BBA1-4DDC19EC82BC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练习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B30E50D5-AD20-0C4A-AB0D-01B7F51757B9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9742832-9256-6348-BA11-DE37E406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118872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34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B240B3D-AB6D-E540-8FE1-309612A8E326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B03F03E-B277-9F46-8AD7-A035804D0555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4E2BB4-5830-0C4A-8452-7403B88B07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6C597C-1984-2447-AE5F-1E5DFAB9C408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DQL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06ABEE-524B-A542-BBA1-4DDC19EC82BC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执行顺序</a:t>
                </a:r>
              </a:p>
            </p:txBody>
          </p:sp>
        </p:grp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B30E50D5-AD20-0C4A-AB0D-01B7F51757B9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7181022-50E0-4A4D-A010-1010DB6B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912"/>
            <a:ext cx="12192000" cy="54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39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2939266" cy="523220"/>
              <a:chOff x="0" y="0"/>
              <a:chExt cx="2939266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DQL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总结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291CBAF7-FCD4-4F49-90F0-6C806EF9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86" y="582712"/>
            <a:ext cx="89662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14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SQL</a:t>
            </a: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DDL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DML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DQL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DCL</a:t>
            </a:r>
          </a:p>
        </p:txBody>
      </p:sp>
    </p:spTree>
    <p:extLst>
      <p:ext uri="{BB962C8B-B14F-4D97-AF65-F5344CB8AC3E}">
        <p14:creationId xmlns:p14="http://schemas.microsoft.com/office/powerpoint/2010/main" val="1369858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62595" cy="523220"/>
              <a:chOff x="0" y="0"/>
              <a:chExt cx="3862595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DCL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数据控制语言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AC39C16-44B2-BB45-9BED-0B610B4A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48" y="824012"/>
            <a:ext cx="105664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79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DCL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用户管理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0AC31E6-2236-E14E-AC97-85511E1A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9" y="631963"/>
            <a:ext cx="6600424" cy="36120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8FFBF0-E208-154E-86FD-840E8AC69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17" y="3223114"/>
            <a:ext cx="5989983" cy="36420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9A3D4B-D1DE-0046-9186-1D19FF394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09" y="4842855"/>
            <a:ext cx="5724939" cy="11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7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DCL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权限控制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DA36224-E461-2346-83DA-33A21E7B0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81" y="1046440"/>
            <a:ext cx="9187473" cy="51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56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DCL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权限控制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882BF6C-8754-D849-A8B5-DC3945C60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9" y="475573"/>
            <a:ext cx="6165573" cy="39882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70D6E8-1378-B14F-854A-AB498ED7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539" y="702491"/>
            <a:ext cx="5601252" cy="44867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51BCDD-7155-0B4E-9F3D-9B0600C65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3064"/>
            <a:ext cx="6540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5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SQL</a:t>
            </a: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DDL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DML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DQL</a:t>
            </a: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DCL</a:t>
            </a:r>
          </a:p>
        </p:txBody>
      </p:sp>
    </p:spTree>
    <p:extLst>
      <p:ext uri="{BB962C8B-B14F-4D97-AF65-F5344CB8AC3E}">
        <p14:creationId xmlns:p14="http://schemas.microsoft.com/office/powerpoint/2010/main" val="399882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2939266" cy="523220"/>
              <a:chOff x="0" y="0"/>
              <a:chExt cx="2939266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DCL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总结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8F8472C-34A3-1144-97BB-B6F218B55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939800"/>
            <a:ext cx="9829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20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3025682" y="745172"/>
            <a:ext cx="58002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SQL</a:t>
            </a: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函数</a:t>
            </a: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</a:p>
        </p:txBody>
      </p:sp>
    </p:spTree>
    <p:extLst>
      <p:ext uri="{BB962C8B-B14F-4D97-AF65-F5344CB8AC3E}">
        <p14:creationId xmlns:p14="http://schemas.microsoft.com/office/powerpoint/2010/main" val="941077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字符串函数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数值函数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日期函数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流程函数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634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导引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应用场景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ACF2A48-64A4-AA4D-8193-87985D0F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44" y="954107"/>
            <a:ext cx="8509000" cy="1104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E5A7BB-D2DC-5747-8EA6-D0DBF3C2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2" y="2169131"/>
            <a:ext cx="9624944" cy="43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26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字符串函数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数值函数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日期函数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流程函数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807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33789" cy="523220"/>
              <a:chOff x="0" y="0"/>
              <a:chExt cx="38337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59530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字符串函数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使用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55AD546-8549-764E-9721-8F82A572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11" y="659541"/>
            <a:ext cx="10293396" cy="39485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9AAA6E-356E-0040-B14C-C8BBAA35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23" y="4852259"/>
            <a:ext cx="4191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66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33789" cy="523220"/>
              <a:chOff x="0" y="0"/>
              <a:chExt cx="38337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59530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字符串函数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DA96AA4-AF28-224F-B82E-A756A9A2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24" y="954108"/>
            <a:ext cx="3747087" cy="29334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F85CD2-6FE1-E346-BDDA-C58214F7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85" y="4605473"/>
            <a:ext cx="11740315" cy="12984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ED8CD7-3ABF-0B4E-99E2-A149B468B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18" y="682397"/>
            <a:ext cx="4267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71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字符串函数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数值函数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日期函数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流程函数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521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33789" cy="523220"/>
              <a:chOff x="0" y="0"/>
              <a:chExt cx="38337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数值函数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使用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062FF61-4F87-264B-8307-7D29ECFB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47" y="1314691"/>
            <a:ext cx="10241306" cy="38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61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33789" cy="523220"/>
              <a:chOff x="0" y="0"/>
              <a:chExt cx="38337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数值函数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E423D8C-5FE4-6A4A-89EB-C5C91FEC9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65" y="4332435"/>
            <a:ext cx="9907721" cy="20727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7EB69B-62CC-4949-9DF9-AE19003D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11" y="687927"/>
            <a:ext cx="2794000" cy="3479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6BC61F-CFAE-144C-9C11-9FB3B21B7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695" y="1278477"/>
            <a:ext cx="3251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0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FF2BF27-0E2D-6042-A521-961DA94D4C46}"/>
              </a:ext>
            </a:extLst>
          </p:cNvPr>
          <p:cNvGrpSpPr/>
          <p:nvPr/>
        </p:nvGrpSpPr>
        <p:grpSpPr>
          <a:xfrm>
            <a:off x="0" y="0"/>
            <a:ext cx="3862595" cy="523220"/>
            <a:chOff x="0" y="0"/>
            <a:chExt cx="3862595" cy="52322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F2DF40E-B992-8747-805C-EC6386C83FE6}"/>
                </a:ext>
              </a:extLst>
            </p:cNvPr>
            <p:cNvSpPr txBox="1"/>
            <p:nvPr/>
          </p:nvSpPr>
          <p:spPr>
            <a:xfrm>
              <a:off x="0" y="0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rPr>
                <a:t>SQL</a:t>
              </a:r>
              <a:endPara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2BEF903-E082-8B46-A1CF-6284D35AC8BA}"/>
                </a:ext>
              </a:extLst>
            </p:cNvPr>
            <p:cNvSpPr txBox="1"/>
            <p:nvPr/>
          </p:nvSpPr>
          <p:spPr>
            <a:xfrm>
              <a:off x="1261884" y="92333"/>
              <a:ext cx="694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rPr>
                <a:t>DDL</a:t>
              </a:r>
              <a:endParaRPr kumimoji="1" lang="zh-CN" altLang="en-US" sz="22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E801787-F6B3-3B45-981A-6D331414F053}"/>
                </a:ext>
              </a:extLst>
            </p:cNvPr>
            <p:cNvSpPr txBox="1"/>
            <p:nvPr/>
          </p:nvSpPr>
          <p:spPr>
            <a:xfrm>
              <a:off x="2292935" y="15388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rPr>
                <a:t>数据定义语言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D0B3247-57F1-5449-94F3-6787A61A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19" y="1278007"/>
            <a:ext cx="8627668" cy="4615897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D60DCED-18C7-3A49-B584-3900BB28BE41}"/>
              </a:ext>
            </a:extLst>
          </p:cNvPr>
          <p:cNvCxnSpPr>
            <a:cxnSpLocks/>
          </p:cNvCxnSpPr>
          <p:nvPr/>
        </p:nvCxnSpPr>
        <p:spPr>
          <a:xfrm>
            <a:off x="129209" y="523220"/>
            <a:ext cx="1194683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字符串函数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数值函数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日期函数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流程函数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52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33789" cy="523220"/>
              <a:chOff x="0" y="0"/>
              <a:chExt cx="38337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日期函数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使用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8BE6D8E-D37A-A548-9B41-4178FFD08BB9}"/>
              </a:ext>
            </a:extLst>
          </p:cNvPr>
          <p:cNvGrpSpPr/>
          <p:nvPr/>
        </p:nvGrpSpPr>
        <p:grpSpPr>
          <a:xfrm>
            <a:off x="1659155" y="1046440"/>
            <a:ext cx="8886941" cy="4329747"/>
            <a:chOff x="1916894" y="679564"/>
            <a:chExt cx="8353800" cy="39312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E286E25-FF0E-694A-9245-524811502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6894" y="679564"/>
              <a:ext cx="8353800" cy="3931200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FB75DCB-3559-7E43-B4C2-181E10A423CE}"/>
                </a:ext>
              </a:extLst>
            </p:cNvPr>
            <p:cNvSpPr txBox="1"/>
            <p:nvPr/>
          </p:nvSpPr>
          <p:spPr>
            <a:xfrm>
              <a:off x="4234069" y="4094922"/>
              <a:ext cx="1718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data1-data2</a:t>
              </a:r>
              <a:endParaRPr kumimoji="1" lang="zh-CN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430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33789" cy="523220"/>
              <a:chOff x="0" y="0"/>
              <a:chExt cx="38337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日期函数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B3D926A-7F06-EE4B-ADF3-C8800A24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4" y="4767107"/>
            <a:ext cx="11379200" cy="127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BB51F4-4D8B-0A45-8954-5FABA5AB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32" y="879863"/>
            <a:ext cx="2755900" cy="3530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035FB3-4CB7-044B-851C-B4A30DBE9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709" y="658657"/>
            <a:ext cx="4690914" cy="4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66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字符串函数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数值函数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日期函数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流程函数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98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33789" cy="523220"/>
              <a:chOff x="0" y="0"/>
              <a:chExt cx="38337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流程函数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使用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BE94570-56B9-014D-8389-4626F836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" y="954107"/>
            <a:ext cx="12192000" cy="38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85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33789" cy="523220"/>
              <a:chOff x="0" y="0"/>
              <a:chExt cx="38337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流程函数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8F69198-2105-2145-BC21-D171267AE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9" y="523220"/>
            <a:ext cx="4254500" cy="4000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7115AA-D47E-B346-8F6E-4E6A9E31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" y="4335475"/>
            <a:ext cx="12192000" cy="260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9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33789" cy="523220"/>
              <a:chOff x="0" y="0"/>
              <a:chExt cx="38337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流程函数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4E69E7F-780D-BB4A-AC68-8F8CC493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15" y="756755"/>
            <a:ext cx="5397500" cy="2044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6416E6-B494-9445-8CE6-63018A8FE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2955787"/>
            <a:ext cx="11722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33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2010807" cy="523220"/>
              <a:chOff x="0" y="0"/>
              <a:chExt cx="2010807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总结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1058694-5359-F048-BB10-28BA38E0B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02" y="954107"/>
            <a:ext cx="6575595" cy="54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27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295454" cy="523220"/>
              <a:chOff x="0" y="0"/>
              <a:chExt cx="429545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函数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导引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应用场景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D38973B-AF4E-8640-A54F-C2D22C58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13" y="1106075"/>
            <a:ext cx="9801025" cy="507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3025682" y="745172"/>
            <a:ext cx="58002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SQL</a:t>
            </a: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函数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</a:t>
            </a: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</a:p>
        </p:txBody>
      </p:sp>
    </p:spTree>
    <p:extLst>
      <p:ext uri="{BB962C8B-B14F-4D97-AF65-F5344CB8AC3E}">
        <p14:creationId xmlns:p14="http://schemas.microsoft.com/office/powerpoint/2010/main" val="317436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12EF4E-C604-004B-A2E9-84896F368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62" y="1268896"/>
            <a:ext cx="5087565" cy="461507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9A91B43-C0A7-BD41-A4E2-0D61D460DFE6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4B948A3-D702-9743-BBC3-19684DBA3B46}"/>
                </a:ext>
              </a:extLst>
            </p:cNvPr>
            <p:cNvSpPr txBox="1"/>
            <p:nvPr/>
          </p:nvSpPr>
          <p:spPr>
            <a:xfrm>
              <a:off x="0" y="0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rPr>
                <a:t>SQL</a:t>
              </a:r>
              <a:endPara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46FEB2E-8018-D242-AB8C-2E9589FB8E02}"/>
                </a:ext>
              </a:extLst>
            </p:cNvPr>
            <p:cNvSpPr txBox="1"/>
            <p:nvPr/>
          </p:nvSpPr>
          <p:spPr>
            <a:xfrm>
              <a:off x="1261884" y="92333"/>
              <a:ext cx="694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rPr>
                <a:t>DDL</a:t>
              </a:r>
              <a:endParaRPr kumimoji="1" lang="zh-CN" altLang="en-US" sz="22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8A8884-CAED-A143-9D61-A1FBA3302876}"/>
                </a:ext>
              </a:extLst>
            </p:cNvPr>
            <p:cNvSpPr txBox="1"/>
            <p:nvPr/>
          </p:nvSpPr>
          <p:spPr>
            <a:xfrm>
              <a:off x="2292935" y="15388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rPr>
                <a:t>表结构查询</a:t>
              </a:r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FB43BE69-1087-6344-A4B4-4A2FDEA1884A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619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概述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约束演示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外键约束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302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概述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约束演示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外键约束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2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372189" cy="523220"/>
              <a:chOff x="0" y="0"/>
              <a:chExt cx="33721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约束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概述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zh-CN" altLang="en-US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85F4F11-4556-AF42-8D3F-107D6DAA6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" y="728022"/>
            <a:ext cx="11327027" cy="54019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83A3FE-D619-6B42-8C71-86EF28CC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" y="5880100"/>
            <a:ext cx="8826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8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概述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约束演示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外键约束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18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33789" cy="523220"/>
              <a:chOff x="0" y="0"/>
              <a:chExt cx="38337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约束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约束演示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AD409F7-49A1-8B44-AA99-F8824F9AF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914"/>
            <a:ext cx="12192000" cy="38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97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3833789" cy="523220"/>
              <a:chOff x="0" y="0"/>
              <a:chExt cx="383378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约束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约束演示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7B624C5-1BFF-534D-B998-53CCD8F0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800"/>
            <a:ext cx="7086565" cy="2997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141041-0F97-D046-A9A8-D7167167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366" y="2716539"/>
            <a:ext cx="8822633" cy="41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80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635616" y="848140"/>
            <a:ext cx="71842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概述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约束演示</a:t>
            </a:r>
            <a:endParaRPr kumimoji="1" lang="en-US" altLang="zh-CN" sz="28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外键约束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55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064621" cy="523220"/>
              <a:chOff x="0" y="0"/>
              <a:chExt cx="4064621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约束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外键约束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无外键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74313E3-F684-E34D-84DD-4BD0D318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76" y="644939"/>
            <a:ext cx="8648700" cy="101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7082FF-19E8-6347-8F6F-213D0681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1872"/>
            <a:ext cx="12192000" cy="3214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E3930D-8E04-4042-AFC5-59676CCF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5331477"/>
            <a:ext cx="10642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411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295454" cy="523220"/>
              <a:chOff x="0" y="0"/>
              <a:chExt cx="429545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约束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外键约束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添加外键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D49DAD2-6D6A-C141-AD26-A3B08A4D1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75" y="4660900"/>
            <a:ext cx="10071100" cy="2197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DA3FCC-5EA7-C545-9E5B-DFFDF172C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22" y="523220"/>
            <a:ext cx="8542407" cy="419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587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987951" cy="523220"/>
              <a:chOff x="0" y="0"/>
              <a:chExt cx="4987951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约束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外键约束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187458" y="1538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删除、更新行为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3867AAC-38A8-CB40-A383-9DC1971F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966"/>
            <a:ext cx="12192000" cy="35888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D830E4-BD94-8B40-B60E-357334AD642F}"/>
              </a:ext>
            </a:extLst>
          </p:cNvPr>
          <p:cNvSpPr txBox="1"/>
          <p:nvPr/>
        </p:nvSpPr>
        <p:spPr>
          <a:xfrm>
            <a:off x="1595308" y="21850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默认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8F8FBB-FDC8-EF47-BF56-B35C11DE1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9" y="5149181"/>
            <a:ext cx="11433313" cy="15549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4217BD-CC53-6040-87FF-1AF9C057F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72" y="4204819"/>
            <a:ext cx="11812656" cy="104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3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B7C6815-9EA4-C04A-BBD3-4911F5B37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9" y="3767776"/>
            <a:ext cx="4256943" cy="30924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9A91B43-C0A7-BD41-A4E2-0D61D460DFE6}"/>
              </a:ext>
            </a:extLst>
          </p:cNvPr>
          <p:cNvGrpSpPr/>
          <p:nvPr/>
        </p:nvGrpSpPr>
        <p:grpSpPr>
          <a:xfrm>
            <a:off x="0" y="0"/>
            <a:ext cx="3631763" cy="523220"/>
            <a:chOff x="0" y="0"/>
            <a:chExt cx="3631763" cy="52322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4B948A3-D702-9743-BBC3-19684DBA3B46}"/>
                </a:ext>
              </a:extLst>
            </p:cNvPr>
            <p:cNvSpPr txBox="1"/>
            <p:nvPr/>
          </p:nvSpPr>
          <p:spPr>
            <a:xfrm>
              <a:off x="0" y="0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rPr>
                <a:t>SQL</a:t>
              </a:r>
              <a:endPara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46FEB2E-8018-D242-AB8C-2E9589FB8E02}"/>
                </a:ext>
              </a:extLst>
            </p:cNvPr>
            <p:cNvSpPr txBox="1"/>
            <p:nvPr/>
          </p:nvSpPr>
          <p:spPr>
            <a:xfrm>
              <a:off x="1261884" y="92333"/>
              <a:ext cx="694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rPr>
                <a:t>DDL</a:t>
              </a:r>
              <a:endParaRPr kumimoji="1" lang="zh-CN" altLang="en-US" sz="22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8A8884-CAED-A143-9D61-A1FBA3302876}"/>
                </a:ext>
              </a:extLst>
            </p:cNvPr>
            <p:cNvSpPr txBox="1"/>
            <p:nvPr/>
          </p:nvSpPr>
          <p:spPr>
            <a:xfrm>
              <a:off x="2292935" y="15388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rPr>
                <a:t>表结构创建</a:t>
              </a:r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FB43BE69-1087-6344-A4B4-4A2FDEA1884A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2932043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125F99D-FFED-3A45-9871-39AE6089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752"/>
            <a:ext cx="9710530" cy="32312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409403-0573-3441-8E5D-98BFF657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752" y="1854534"/>
            <a:ext cx="3835400" cy="1485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D831EF-9C15-E149-A6FD-B74EE919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284" y="3564942"/>
            <a:ext cx="6527418" cy="30416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6F0F066-7317-174B-AC9E-FD81CE05083C}"/>
              </a:ext>
            </a:extLst>
          </p:cNvPr>
          <p:cNvSpPr/>
          <p:nvPr/>
        </p:nvSpPr>
        <p:spPr>
          <a:xfrm>
            <a:off x="248479" y="3733156"/>
            <a:ext cx="1490869" cy="2325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418E9DD-ADF4-6A49-83C2-FB46ADE4E3C3}"/>
              </a:ext>
            </a:extLst>
          </p:cNvPr>
          <p:cNvSpPr/>
          <p:nvPr/>
        </p:nvSpPr>
        <p:spPr>
          <a:xfrm>
            <a:off x="248479" y="5278689"/>
            <a:ext cx="1610138" cy="2325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B06CBD-8640-8D4A-8924-A803FD0260F7}"/>
              </a:ext>
            </a:extLst>
          </p:cNvPr>
          <p:cNvSpPr/>
          <p:nvPr/>
        </p:nvSpPr>
        <p:spPr>
          <a:xfrm>
            <a:off x="5189284" y="3517568"/>
            <a:ext cx="2507468" cy="2643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604750-D9CD-3E41-88BB-9D1B30779E39}"/>
              </a:ext>
            </a:extLst>
          </p:cNvPr>
          <p:cNvSpPr/>
          <p:nvPr/>
        </p:nvSpPr>
        <p:spPr>
          <a:xfrm>
            <a:off x="7696751" y="1809572"/>
            <a:ext cx="3835399" cy="12616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9770E0-C2A8-0147-BA75-24C9848BF7F7}"/>
              </a:ext>
            </a:extLst>
          </p:cNvPr>
          <p:cNvSpPr txBox="1"/>
          <p:nvPr/>
        </p:nvSpPr>
        <p:spPr>
          <a:xfrm>
            <a:off x="7244222" y="18095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①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6C7E90-FDB7-1742-97AF-F7F53EB059CA}"/>
              </a:ext>
            </a:extLst>
          </p:cNvPr>
          <p:cNvSpPr txBox="1"/>
          <p:nvPr/>
        </p:nvSpPr>
        <p:spPr>
          <a:xfrm>
            <a:off x="1891238" y="34801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②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91AA71-8736-D144-94C0-659AE698D882}"/>
              </a:ext>
            </a:extLst>
          </p:cNvPr>
          <p:cNvSpPr txBox="1"/>
          <p:nvPr/>
        </p:nvSpPr>
        <p:spPr>
          <a:xfrm>
            <a:off x="5189284" y="31050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③</a:t>
            </a:r>
            <a:endParaRPr kumimoji="1" lang="zh-CN" altLang="en-US" dirty="0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43B8C6BE-6F38-8547-ABB5-B12F3A79CD9C}"/>
              </a:ext>
            </a:extLst>
          </p:cNvPr>
          <p:cNvCxnSpPr>
            <a:cxnSpLocks/>
          </p:cNvCxnSpPr>
          <p:nvPr/>
        </p:nvCxnSpPr>
        <p:spPr>
          <a:xfrm>
            <a:off x="129209" y="523220"/>
            <a:ext cx="1194683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538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3025682" y="745172"/>
            <a:ext cx="58002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SQL</a:t>
            </a: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函数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约束</a:t>
            </a: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36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36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事务</a:t>
            </a:r>
          </a:p>
        </p:txBody>
      </p:sp>
    </p:spTree>
    <p:extLst>
      <p:ext uri="{BB962C8B-B14F-4D97-AF65-F5344CB8AC3E}">
        <p14:creationId xmlns:p14="http://schemas.microsoft.com/office/powerpoint/2010/main" val="17502282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503878" y="151179"/>
            <a:ext cx="71842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多表关系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多表查询概述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内连接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外连接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自连接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联合查询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子查询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多表查询案例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00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503878" y="151179"/>
            <a:ext cx="71842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多表关系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多表查询概述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内连接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自连接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联合查询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子查询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多表查询案例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0006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多表关系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概述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0B4EC1D-872C-7240-8A07-B0EE6840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9" y="892552"/>
            <a:ext cx="12192000" cy="13558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58B2DD-5484-064E-9C25-7EC41A07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63" y="2617708"/>
            <a:ext cx="2921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583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700726" cy="523220"/>
              <a:chOff x="0" y="0"/>
              <a:chExt cx="4700726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多表关系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一对多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BDB2737-3113-554D-84E2-94C35D2D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" y="892552"/>
            <a:ext cx="12192000" cy="560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14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700726" cy="523220"/>
              <a:chOff x="0" y="0"/>
              <a:chExt cx="4700726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多表关系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多对多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C92A7FA-BEF2-9141-B667-9AFC9DAF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" y="744511"/>
            <a:ext cx="12192000" cy="595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50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700726" cy="523220"/>
              <a:chOff x="0" y="0"/>
              <a:chExt cx="4700726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多表关系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一对一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6614428-D48F-9649-AA42-C09EE6F0F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2" y="523220"/>
            <a:ext cx="11632096" cy="1756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27B847-69EF-6C44-9145-6538A185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78" y="2186875"/>
            <a:ext cx="10559875" cy="19412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069344-9AF9-9042-9723-A37BFC387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76" y="4409590"/>
            <a:ext cx="10154479" cy="22945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AB725C-131F-054B-AD83-5110B9629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050" y="3922559"/>
            <a:ext cx="7423151" cy="69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0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503878" y="151179"/>
            <a:ext cx="71842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多表关系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多表查询概述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内连接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自连接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联合查询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子查询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多表查询案例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8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931559" cy="523220"/>
              <a:chOff x="0" y="0"/>
              <a:chExt cx="493155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8774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多表查询概述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笛卡尔积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8A46568-C00D-F848-BD48-26E07206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" y="753401"/>
            <a:ext cx="12192000" cy="49536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DD71EF-D2FC-A947-AB1B-92393E2D4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63" y="5546467"/>
            <a:ext cx="3365500" cy="1219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E523F6-84B0-544E-8DC0-8898D601D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166" y="5724267"/>
            <a:ext cx="6337300" cy="86360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F80A2E1-EDF8-F444-B8CA-F0365CDF4A5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823563" y="6156067"/>
            <a:ext cx="12276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388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8774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多表查询概述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分类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E80E6E8-16B9-A442-A14E-8594ED35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379" y="954107"/>
            <a:ext cx="7494494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7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A2F6ED-FC8B-E34D-8382-2DA1679F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046"/>
            <a:ext cx="12192000" cy="26159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068388EC-D21D-7241-AE87-977F4BFEE4CE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D8D2371-161A-9A4B-BF32-C2346C925837}"/>
                </a:ext>
              </a:extLst>
            </p:cNvPr>
            <p:cNvGrpSpPr/>
            <p:nvPr/>
          </p:nvGrpSpPr>
          <p:grpSpPr>
            <a:xfrm>
              <a:off x="0" y="0"/>
              <a:ext cx="3400931" cy="523220"/>
              <a:chOff x="0" y="0"/>
              <a:chExt cx="3400931" cy="523220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45128E-49DE-5942-91E7-6660FB0E3B67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CA23738-0E07-2C4A-8767-EFB79E94A40B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DDL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7ED7E1E-8BD3-944F-B7B3-150063F52D04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数值类型</a:t>
                </a:r>
              </a:p>
            </p:txBody>
          </p:sp>
        </p:grp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D03CD41C-F9D8-6047-AB44-3309136ABEF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F8ABDB3-BD97-0B43-8E33-023904CB21B2}"/>
              </a:ext>
            </a:extLst>
          </p:cNvPr>
          <p:cNvSpPr txBox="1"/>
          <p:nvPr/>
        </p:nvSpPr>
        <p:spPr>
          <a:xfrm>
            <a:off x="3707296" y="5416826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double(</a:t>
            </a:r>
            <a:r>
              <a:rPr kumimoji="1" lang="zh-CN" altLang="en-US" dirty="0"/>
              <a:t>长度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小数位数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899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503878" y="151179"/>
            <a:ext cx="71842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多表关系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多表查询概述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内连接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自连接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联合查询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子查询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多表查询案例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6473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5162391" cy="523220"/>
              <a:chOff x="0" y="0"/>
              <a:chExt cx="5162391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0310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内连接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隐式、显示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3DFD75F-6A94-284C-9F73-6B672617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90" y="613189"/>
            <a:ext cx="8318500" cy="2908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AA3CBE-61F5-D34A-9E20-00DBC1FA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90" y="3611457"/>
            <a:ext cx="9410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56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503878" y="151179"/>
            <a:ext cx="71842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多表关系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多表查询概述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内连接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外连接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自连接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联合查询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子查询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多表查询案例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935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0310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外连接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左外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7EC077F-A63B-2C41-B45A-91BCA1A50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83" y="892552"/>
            <a:ext cx="8060634" cy="56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48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0310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外连接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左外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E1C350D-38AF-6D4B-864E-4074D158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738326"/>
            <a:ext cx="8305800" cy="3251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E0D894-05C5-044D-AB28-F065F30F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4204631"/>
            <a:ext cx="8407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42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503878" y="151179"/>
            <a:ext cx="71842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多表关系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多表查询概述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内连接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自连接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联合查询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子查询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多表查询案例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697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931559" cy="523220"/>
              <a:chOff x="0" y="0"/>
              <a:chExt cx="493155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0310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自连接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添加外键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4900B62-07DD-2D48-85C3-961CFE43F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439" y="594388"/>
            <a:ext cx="6423878" cy="24555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B1B7EA-2734-484E-9319-6B9E0E18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44" y="3049933"/>
            <a:ext cx="965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90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503878" y="151179"/>
            <a:ext cx="71842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多表关系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多表查询概述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内连接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自连接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联合查询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子查询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多表查询案例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3306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5542303" cy="523220"/>
              <a:chOff x="0" y="0"/>
              <a:chExt cx="5542303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联合查询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718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union</a:t>
                </a:r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 </a:t>
                </a:r>
                <a:r>
                  <a:rPr kumimoji="1" lang="en-US" altLang="zh-CN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[all]</a:t>
                </a:r>
                <a:endParaRPr kumimoji="1" lang="zh-CN" altLang="en-US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A6CBF94-3C0A-9A4B-BCFA-7C4BD771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94" y="523219"/>
            <a:ext cx="7935811" cy="26304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8BF560-7027-CA4F-A229-2C6D1455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740" y="3153691"/>
            <a:ext cx="5295666" cy="3234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B93E03-0190-044E-A32C-81545DF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09" y="4106642"/>
            <a:ext cx="6662531" cy="14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35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503878" y="151179"/>
            <a:ext cx="71842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多表关系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多表查询概述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内连接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自连接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联合查询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子查询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多表查询案例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20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3E8E85-C6C4-C941-BC5A-181E6A75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466850"/>
            <a:ext cx="10414000" cy="39243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85302D2-E1C0-1B48-8918-932A157778C2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69F5FF3-D9BE-EA4A-8F00-5B8B6AC9F3C1}"/>
                </a:ext>
              </a:extLst>
            </p:cNvPr>
            <p:cNvGrpSpPr/>
            <p:nvPr/>
          </p:nvGrpSpPr>
          <p:grpSpPr>
            <a:xfrm>
              <a:off x="0" y="0"/>
              <a:ext cx="3631763" cy="523220"/>
              <a:chOff x="0" y="0"/>
              <a:chExt cx="3631763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90D98F-F832-8947-8EFC-CCC1C1281814}"/>
                  </a:ext>
                </a:extLst>
              </p:cNvPr>
              <p:cNvSpPr txBox="1"/>
              <p:nvPr/>
            </p:nvSpPr>
            <p:spPr>
              <a:xfrm>
                <a:off x="0" y="0"/>
                <a:ext cx="833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SQL</a:t>
                </a:r>
                <a:endParaRPr kumimoji="1" lang="zh-CN" altLang="en-US" sz="28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D1C3924-E04A-CA48-9E45-86A0817C3401}"/>
                  </a:ext>
                </a:extLst>
              </p:cNvPr>
              <p:cNvSpPr txBox="1"/>
              <p:nvPr/>
            </p:nvSpPr>
            <p:spPr>
              <a:xfrm>
                <a:off x="1261884" y="92333"/>
                <a:ext cx="6944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DDL</a:t>
                </a:r>
                <a:endParaRPr kumimoji="1" lang="zh-CN" altLang="en-US" sz="2200" dirty="0">
                  <a:latin typeface="Menlo" panose="020B0609030804020204" pitchFamily="49" charset="0"/>
                  <a:ea typeface="KaiTi" panose="02010609060101010101" pitchFamily="49" charset="-122"/>
                  <a:cs typeface="Menlo" panose="020B060903080402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FD226CC-DBD2-5D49-979E-F364015E5E6A}"/>
                  </a:ext>
                </a:extLst>
              </p:cNvPr>
              <p:cNvSpPr txBox="1"/>
              <p:nvPr/>
            </p:nvSpPr>
            <p:spPr>
              <a:xfrm>
                <a:off x="2292935" y="153888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字符串类型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A10E11CA-A2D5-4549-9956-1D2AB6179E5F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671FF91-E08C-D44C-A0F1-A8DE3D7F8F89}"/>
              </a:ext>
            </a:extLst>
          </p:cNvPr>
          <p:cNvSpPr txBox="1"/>
          <p:nvPr/>
        </p:nvSpPr>
        <p:spPr>
          <a:xfrm>
            <a:off x="2075920" y="5688448"/>
            <a:ext cx="177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char(10)</a:t>
            </a:r>
            <a:r>
              <a:rPr kumimoji="1" lang="zh-CN" altLang="en-US" dirty="0"/>
              <a:t> 定长</a:t>
            </a:r>
            <a:endParaRPr kumimoji="1" lang="en-US" altLang="zh-CN" dirty="0"/>
          </a:p>
          <a:p>
            <a:r>
              <a:rPr kumimoji="1" lang="en-US" altLang="zh-CN" dirty="0"/>
              <a:t>varchar(10)</a:t>
            </a:r>
            <a:r>
              <a:rPr kumimoji="1" lang="zh-CN" altLang="en-US" dirty="0"/>
              <a:t> 变长</a:t>
            </a:r>
          </a:p>
        </p:txBody>
      </p:sp>
    </p:spTree>
    <p:extLst>
      <p:ext uri="{BB962C8B-B14F-4D97-AF65-F5344CB8AC3E}">
        <p14:creationId xmlns:p14="http://schemas.microsoft.com/office/powerpoint/2010/main" val="2653296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0310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子查询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分类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D1B531A-1AE5-EA44-B5FC-7D627CC8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1" y="655982"/>
            <a:ext cx="7950200" cy="228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3564FF-3832-9B4F-BC4B-433D7036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9" y="2800350"/>
            <a:ext cx="4381500" cy="3086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B20C76-363E-DB4C-82DF-98CF4BBF6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89" y="5687668"/>
            <a:ext cx="7950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2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5162391" cy="523220"/>
              <a:chOff x="0" y="0"/>
              <a:chExt cx="5162391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0310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子查询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标量子查询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96222CD-29A6-0744-B1D4-FF5C89901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8" y="2256182"/>
            <a:ext cx="7117835" cy="23246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F2456F-F18E-874D-A1D5-367A7DD2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8" y="4451604"/>
            <a:ext cx="8655050" cy="23140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60181E-6BCE-384E-AD71-2211E9356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98" y="523220"/>
            <a:ext cx="8948039" cy="18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9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931559" cy="523220"/>
              <a:chOff x="0" y="0"/>
              <a:chExt cx="493155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0310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子查询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列子查询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80727BF-8DEB-BF49-815C-D0B638AD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" y="785323"/>
            <a:ext cx="12192000" cy="50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93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931559" cy="523220"/>
              <a:chOff x="0" y="0"/>
              <a:chExt cx="493155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0310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子查询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列子查询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B01FE09-0475-234F-B739-7AAACF6F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62" y="523220"/>
            <a:ext cx="8534676" cy="22264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865C2C-8F18-824E-BBB4-77B7864F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660624"/>
            <a:ext cx="10134600" cy="24045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83EE02-BEBA-D84C-9048-06B264FFC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82" y="4957179"/>
            <a:ext cx="9965635" cy="18973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94A888-2D95-D243-B70F-20C523B3528D}"/>
              </a:ext>
            </a:extLst>
          </p:cNvPr>
          <p:cNvSpPr txBox="1"/>
          <p:nvPr/>
        </p:nvSpPr>
        <p:spPr>
          <a:xfrm>
            <a:off x="3681537" y="648518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some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0156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931559" cy="523220"/>
              <a:chOff x="0" y="0"/>
              <a:chExt cx="493155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0310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子查询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行子查询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ABAE65A-0AC1-9441-B75B-41926FE67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51" y="523220"/>
            <a:ext cx="7298083" cy="21607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B8A29E-6B16-5045-BE31-DA71B0C3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3207202"/>
            <a:ext cx="11518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72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931559" cy="523220"/>
              <a:chOff x="0" y="0"/>
              <a:chExt cx="4931559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10310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子查询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表子查询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EC9216D-1022-A444-9932-38E3FECA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1" y="600490"/>
            <a:ext cx="5008074" cy="16954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B0307A-E42E-054C-B11F-8195C2C4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1" y="2152419"/>
            <a:ext cx="10740887" cy="2553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B87D14-6B83-CC43-A0C5-F84B35EA0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1" y="4599487"/>
            <a:ext cx="11058528" cy="22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764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E282427-960A-2047-8365-F9F1B1361B75}"/>
              </a:ext>
            </a:extLst>
          </p:cNvPr>
          <p:cNvSpPr txBox="1"/>
          <p:nvPr/>
        </p:nvSpPr>
        <p:spPr>
          <a:xfrm>
            <a:off x="2503878" y="151179"/>
            <a:ext cx="71842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</a:t>
            </a: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8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多表关系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多表查询概述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内连接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外连接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自连接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联合查询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solidFill>
                  <a:schemeClr val="bg2"/>
                </a:solidFill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子查询</a:t>
            </a: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endParaRPr kumimoji="1" lang="en-US" altLang="zh-CN" sz="2400" dirty="0">
              <a:solidFill>
                <a:schemeClr val="bg2"/>
              </a:solidFill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Menlo" panose="020B0609030804020204" pitchFamily="49" charset="0"/>
                <a:ea typeface="KaiTi" panose="02010609060101010101" pitchFamily="49" charset="-122"/>
                <a:cs typeface="Menlo" panose="020B0609030804020204" pitchFamily="49" charset="0"/>
              </a:rPr>
              <a:t>多表查询案例</a:t>
            </a:r>
            <a:endParaRPr kumimoji="1" lang="en-US" altLang="zh-CN" sz="2400" dirty="0">
              <a:latin typeface="Menlo" panose="020B0609030804020204" pitchFamily="49" charset="0"/>
              <a:ea typeface="KaiTi" panose="02010609060101010101" pitchFamily="49" charset="-122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7618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案例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267E850-A9F2-8843-96C7-39FC36999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582855"/>
            <a:ext cx="9321800" cy="228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F5583A-AE32-054F-9F0B-FE33EEDA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6" y="3173344"/>
            <a:ext cx="11734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399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案例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EA62319-0509-D841-B446-6A0663FF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647976"/>
            <a:ext cx="8331200" cy="2222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395FBF-6722-F347-95B3-9BE28BB22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256721"/>
            <a:ext cx="9677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0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16240E-7D78-3549-A858-9FD706897D0C}"/>
              </a:ext>
            </a:extLst>
          </p:cNvPr>
          <p:cNvGrpSpPr/>
          <p:nvPr/>
        </p:nvGrpSpPr>
        <p:grpSpPr>
          <a:xfrm>
            <a:off x="0" y="0"/>
            <a:ext cx="12076043" cy="523220"/>
            <a:chOff x="0" y="0"/>
            <a:chExt cx="12076043" cy="523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A414904-99E8-7640-8410-6C068BA60A8F}"/>
                </a:ext>
              </a:extLst>
            </p:cNvPr>
            <p:cNvGrpSpPr/>
            <p:nvPr/>
          </p:nvGrpSpPr>
          <p:grpSpPr>
            <a:xfrm>
              <a:off x="0" y="0"/>
              <a:ext cx="4469894" cy="523220"/>
              <a:chOff x="0" y="0"/>
              <a:chExt cx="4469894" cy="52322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21FF40-615C-B848-90AD-30995FDAE5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多表查询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41381B-144F-3244-856C-3E318EE3D8E6}"/>
                  </a:ext>
                </a:extLst>
              </p:cNvPr>
              <p:cNvSpPr txBox="1"/>
              <p:nvPr/>
            </p:nvSpPr>
            <p:spPr>
              <a:xfrm>
                <a:off x="1669388" y="9233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200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案例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6E1722-1DD2-E64B-85F4-FF862862ABB9}"/>
                  </a:ext>
                </a:extLst>
              </p:cNvPr>
              <p:cNvSpPr txBox="1"/>
              <p:nvPr/>
            </p:nvSpPr>
            <p:spPr>
              <a:xfrm>
                <a:off x="3823563" y="15388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enlo" panose="020B0609030804020204" pitchFamily="49" charset="0"/>
                    <a:ea typeface="KaiTi" panose="02010609060101010101" pitchFamily="49" charset="-122"/>
                    <a:cs typeface="Menlo" panose="020B0609030804020204" pitchFamily="49" charset="0"/>
                  </a:rPr>
                  <a:t>例子</a:t>
                </a:r>
              </a:p>
            </p:txBody>
          </p:sp>
        </p:grp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3142E90-BBF7-D547-BA76-EAEB111510E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" y="523220"/>
              <a:ext cx="1194683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4FFA129-F309-CA4A-969A-876B56AA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1453"/>
            <a:ext cx="12192000" cy="265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80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908</Words>
  <Application>Microsoft Macintosh PowerPoint</Application>
  <PresentationFormat>宽屏</PresentationFormat>
  <Paragraphs>649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26" baseType="lpstr">
      <vt:lpstr>KaiTi</vt:lpstr>
      <vt:lpstr>Arial</vt:lpstr>
      <vt:lpstr>Calibri</vt:lpstr>
      <vt:lpstr>Calibri Light</vt:lpstr>
      <vt:lpstr>Menlo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付 碧超</cp:lastModifiedBy>
  <cp:revision>159</cp:revision>
  <dcterms:created xsi:type="dcterms:W3CDTF">2013-07-15T20:26:40Z</dcterms:created>
  <dcterms:modified xsi:type="dcterms:W3CDTF">2024-03-19T09:16:46Z</dcterms:modified>
</cp:coreProperties>
</file>